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63" r:id="rId11"/>
    <p:sldId id="269" r:id="rId12"/>
    <p:sldId id="270" r:id="rId13"/>
    <p:sldId id="268" r:id="rId14"/>
    <p:sldId id="264" r:id="rId15"/>
    <p:sldId id="265" r:id="rId16"/>
  </p:sldIdLst>
  <p:sldSz cx="9144000" cy="6858000" type="screen4x3"/>
  <p:notesSz cx="6761163" cy="99425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3589">
          <p15:clr>
            <a:srgbClr val="A4A3A4"/>
          </p15:clr>
        </p15:guide>
        <p15:guide id="7" pos="725">
          <p15:clr>
            <a:srgbClr val="A4A3A4"/>
          </p15:clr>
        </p15:guide>
        <p15:guide id="8" pos="5148">
          <p15:clr>
            <a:srgbClr val="A4A3A4"/>
          </p15:clr>
        </p15:guide>
        <p15:guide id="9" pos="3742">
          <p15:clr>
            <a:srgbClr val="A4A3A4"/>
          </p15:clr>
        </p15:guide>
        <p15:guide id="10" pos="3560">
          <p15:clr>
            <a:srgbClr val="A4A3A4"/>
          </p15:clr>
        </p15:guide>
        <p15:guide id="11" pos="2789">
          <p15:clr>
            <a:srgbClr val="A4A3A4"/>
          </p15:clr>
        </p15:guide>
        <p15:guide id="1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zemysław Śliwiński" initials="PMS" lastIdx="6" clrIdx="0"/>
  <p:cmAuthor id="1" name="Przemysław Śliwiński" initials="PMŚ" lastIdx="0" clrIdx="1">
    <p:extLst>
      <p:ext uri="{19B8F6BF-5375-455C-9EA6-DF929625EA0E}">
        <p15:presenceInfo xmlns:p15="http://schemas.microsoft.com/office/powerpoint/2012/main" userId="Przemysław Śliwiń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DCA"/>
    <a:srgbClr val="007CD0"/>
    <a:srgbClr val="0089E6"/>
    <a:srgbClr val="A02F10"/>
    <a:srgbClr val="9F250D"/>
    <a:srgbClr val="0571BB"/>
    <a:srgbClr val="0374AD"/>
    <a:srgbClr val="037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9" autoAdjust="0"/>
    <p:restoredTop sz="86453" autoAdjust="0"/>
  </p:normalViewPr>
  <p:slideViewPr>
    <p:cSldViewPr snapToObjects="1">
      <p:cViewPr varScale="1">
        <p:scale>
          <a:sx n="129" d="100"/>
          <a:sy n="129" d="100"/>
        </p:scale>
        <p:origin x="912" y="114"/>
      </p:cViewPr>
      <p:guideLst>
        <p:guide orient="horz" pos="2387"/>
        <p:guide orient="horz" pos="346"/>
        <p:guide orient="horz" pos="958"/>
        <p:guide orient="horz" pos="799"/>
        <p:guide orient="horz" pos="2160"/>
        <p:guide orient="horz" pos="3589"/>
        <p:guide pos="725"/>
        <p:guide pos="5148"/>
        <p:guide pos="3742"/>
        <p:guide pos="3560"/>
        <p:guide pos="2789"/>
        <p:guide pos="2971"/>
      </p:guideLst>
    </p:cSldViewPr>
  </p:slideViewPr>
  <p:outlineViewPr>
    <p:cViewPr>
      <p:scale>
        <a:sx n="33" d="100"/>
        <a:sy n="33" d="100"/>
      </p:scale>
      <p:origin x="18" y="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3" d="100"/>
          <a:sy n="93" d="100"/>
        </p:scale>
        <p:origin x="-828" y="-108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0152" cy="49579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10" tIns="45655" rIns="91310" bIns="45655" numCol="1" anchor="t" anchorCtr="0" compatLnSpc="1">
            <a:prstTxWarp prst="textNoShape">
              <a:avLst/>
            </a:prstTxWarp>
          </a:bodyPr>
          <a:lstStyle>
            <a:lvl1pPr defTabSz="91324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8914" y="1"/>
            <a:ext cx="2931200" cy="49579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10" tIns="45655" rIns="91310" bIns="45655" numCol="1" anchor="t" anchorCtr="0" compatLnSpc="1">
            <a:prstTxWarp prst="textNoShape">
              <a:avLst/>
            </a:prstTxWarp>
          </a:bodyPr>
          <a:lstStyle>
            <a:lvl1pPr algn="r" defTabSz="91324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275"/>
            <a:ext cx="2930152" cy="49801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10" tIns="45655" rIns="91310" bIns="45655" numCol="1" anchor="b" anchorCtr="0" compatLnSpc="1">
            <a:prstTxWarp prst="textNoShape">
              <a:avLst/>
            </a:prstTxWarp>
          </a:bodyPr>
          <a:lstStyle>
            <a:lvl1pPr defTabSz="91324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8914" y="9442275"/>
            <a:ext cx="2931200" cy="49801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10" tIns="45655" rIns="91310" bIns="45655" numCol="1" anchor="b" anchorCtr="0" compatLnSpc="1">
            <a:prstTxWarp prst="textNoShape">
              <a:avLst/>
            </a:prstTxWarp>
          </a:bodyPr>
          <a:lstStyle>
            <a:lvl1pPr algn="r" defTabSz="91324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C9873A9-32F9-4813-B50C-1988885E93C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0517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9104" cy="49579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0149" tIns="50074" rIns="100149" bIns="50074" numCol="1" anchor="t" anchorCtr="0" compatLnSpc="1">
            <a:prstTxWarp prst="textNoShape">
              <a:avLst/>
            </a:prstTxWarp>
          </a:bodyPr>
          <a:lstStyle>
            <a:lvl1pPr defTabSz="1001964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962" y="1"/>
            <a:ext cx="2930152" cy="49579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0149" tIns="50074" rIns="100149" bIns="50074" numCol="1" anchor="t" anchorCtr="0" compatLnSpc="1">
            <a:prstTxWarp prst="textNoShape">
              <a:avLst/>
            </a:prstTxWarp>
          </a:bodyPr>
          <a:lstStyle>
            <a:lvl1pPr algn="r" defTabSz="1001964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4538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382" y="4722248"/>
            <a:ext cx="5410399" cy="447546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0149" tIns="50074" rIns="100149" bIns="5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275"/>
            <a:ext cx="2929104" cy="49801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0149" tIns="50074" rIns="100149" bIns="50074" numCol="1" anchor="b" anchorCtr="0" compatLnSpc="1">
            <a:prstTxWarp prst="textNoShape">
              <a:avLst/>
            </a:prstTxWarp>
          </a:bodyPr>
          <a:lstStyle>
            <a:lvl1pPr defTabSz="1001964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962" y="9442275"/>
            <a:ext cx="2930152" cy="49801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0149" tIns="50074" rIns="100149" bIns="50074" numCol="1" anchor="b" anchorCtr="0" compatLnSpc="1">
            <a:prstTxWarp prst="textNoShape">
              <a:avLst/>
            </a:prstTxWarp>
          </a:bodyPr>
          <a:lstStyle>
            <a:lvl1pPr algn="r" defTabSz="1001964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57454B75-304C-4FC1-BA56-BD307600FC3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7970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63688" y="1772816"/>
            <a:ext cx="6694512" cy="1470025"/>
          </a:xfrm>
        </p:spPr>
        <p:txBody>
          <a:bodyPr/>
          <a:lstStyle>
            <a:lvl1pPr>
              <a:defRPr>
                <a:solidFill>
                  <a:srgbClr val="FFC000"/>
                </a:solidFill>
                <a:latin typeface="Candar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63688" y="3573016"/>
            <a:ext cx="6694512" cy="20657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118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549275"/>
            <a:ext cx="6995120" cy="719138"/>
          </a:xfrm>
        </p:spPr>
        <p:txBody>
          <a:bodyPr lIns="0"/>
          <a:lstStyle>
            <a:lvl1pPr indent="0" algn="ctr" rtl="0" eaLnBrk="1" fontAlgn="base" hangingPunct="1">
              <a:spcBef>
                <a:spcPct val="0"/>
              </a:spcBef>
              <a:spcAft>
                <a:spcPct val="0"/>
              </a:spcAft>
              <a:defRPr lang="pl-PL" sz="2800" b="1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80" y="1520825"/>
            <a:ext cx="6995120" cy="4428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-9872" y="6521450"/>
            <a:ext cx="1197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01FE-5877-42E2-8109-1340750B8B4F}" type="datetime1">
              <a:rPr lang="en-US"/>
              <a:pPr>
                <a:defRPr/>
              </a:pPr>
              <a:t>2/21/2016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5" y="6529536"/>
            <a:ext cx="65527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42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41311-78FB-4AC2-BFF4-0833F695A97B}" type="datetime1">
              <a:rPr lang="en-US" smtClean="0"/>
              <a:pPr>
                <a:defRPr/>
              </a:pPr>
              <a:t>2/21/2016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692275" y="1412875"/>
            <a:ext cx="6994525" cy="23764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5"/>
          </p:nvPr>
        </p:nvSpPr>
        <p:spPr>
          <a:xfrm>
            <a:off x="5219700" y="3860800"/>
            <a:ext cx="3467100" cy="20891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4" name="Symbol zastępczy zawartości 13"/>
          <p:cNvSpPr>
            <a:spLocks noGrp="1"/>
          </p:cNvSpPr>
          <p:nvPr>
            <p:ph sz="quarter" idx="16"/>
          </p:nvPr>
        </p:nvSpPr>
        <p:spPr>
          <a:xfrm>
            <a:off x="1692275" y="3860800"/>
            <a:ext cx="3455988" cy="20891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239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79" y="4406900"/>
            <a:ext cx="6803033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91679" y="2906713"/>
            <a:ext cx="680303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053C-01FA-49BD-B3D3-CA5FFB85E946}" type="datetime1">
              <a:rPr lang="en-US"/>
              <a:pPr>
                <a:defRPr/>
              </a:pPr>
              <a:t>2/21/2016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73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A1BE-BA80-420C-A244-55A60AA75298}" type="datetime1">
              <a:rPr lang="en-US"/>
              <a:pPr>
                <a:defRPr/>
              </a:pPr>
              <a:t>2/21/2016</a:t>
            </a:fld>
            <a:endParaRPr lang="en-US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3"/>
          </p:nvPr>
        </p:nvSpPr>
        <p:spPr>
          <a:xfrm>
            <a:off x="1692275" y="1600200"/>
            <a:ext cx="3455988" cy="43497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14"/>
          </p:nvPr>
        </p:nvSpPr>
        <p:spPr>
          <a:xfrm>
            <a:off x="5220469" y="1600200"/>
            <a:ext cx="3455987" cy="43497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950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91680" y="1540608"/>
            <a:ext cx="3483262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91680" y="2180370"/>
            <a:ext cx="3483262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220072" y="2158309"/>
            <a:ext cx="3483109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7C5C-DEE1-48A0-9A16-2BECFA9B079C}" type="datetime1">
              <a:rPr lang="en-US"/>
              <a:pPr>
                <a:defRPr/>
              </a:pPr>
              <a:t>2/21/2016</a:t>
            </a:fld>
            <a:endParaRPr lang="en-US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37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691680" y="549275"/>
            <a:ext cx="699512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691680" y="1520825"/>
            <a:ext cx="6995120" cy="442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0" y="6549519"/>
            <a:ext cx="1043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1F658E0-226A-4DFB-A2A1-1BA622AEA70C}" type="datetime4">
              <a:rPr lang="pl-PL" smtClean="0"/>
              <a:pPr>
                <a:defRPr/>
              </a:pPr>
              <a:t>21 lutego 2016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50938" y="6549519"/>
            <a:ext cx="694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Kolokwium habilitacyjne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172399" y="6549519"/>
            <a:ext cx="76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A2A418-910F-4D26-8EE6-11C43A1A6E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6" r:id="rId3"/>
    <p:sldLayoutId id="2147483697" r:id="rId4"/>
    <p:sldLayoutId id="2147483698" r:id="rId5"/>
    <p:sldLayoutId id="2147483699" r:id="rId6"/>
  </p:sldLayoutIdLst>
  <p:transition>
    <p:randomBar/>
  </p:transition>
  <p:timing>
    <p:tnLst>
      <p:par>
        <p:cTn id="1" dur="indefinite" restart="never" nodeType="tmRoot"/>
      </p:par>
    </p:tnLst>
  </p:timing>
  <p:hf hdr="0" ftr="0" dt="0"/>
  <p:txStyles>
    <p:titleStyle>
      <a:lvl1pPr indent="0" algn="ctr" rtl="0" eaLnBrk="1" fontAlgn="base" hangingPunct="1">
        <a:spcBef>
          <a:spcPct val="0"/>
        </a:spcBef>
        <a:spcAft>
          <a:spcPct val="0"/>
        </a:spcAft>
        <a:defRPr lang="pl-PL" sz="2800" b="1" kern="1200" dirty="0" smtClean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j-ea"/>
          <a:cs typeface="+mj-cs"/>
        </a:defRPr>
      </a:lvl1pPr>
      <a:lvl2pPr indent="355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indent="355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indent="355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indent="355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indent="355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indent="355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indent="355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indent="355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au.ac.il/~nachumd/term/Kirbyparis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22312" y="3573016"/>
            <a:ext cx="9144000" cy="2088232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>
              <a:lnSpc>
                <a:spcPts val="4000"/>
              </a:lnSpc>
            </a:pPr>
            <a:r>
              <a:rPr lang="pl-PL" sz="4400" cap="small" dirty="0" smtClean="0">
                <a:solidFill>
                  <a:schemeClr val="tx1"/>
                </a:solidFill>
                <a:effectLst>
                  <a:outerShdw blurRad="355600" dir="2700000" algn="tl">
                    <a:schemeClr val="bg1"/>
                  </a:outerShdw>
                </a:effectLst>
                <a:latin typeface="Candara" pitchFamily="34" charset="0"/>
              </a:rPr>
              <a:t>Historia identyfikacji systemów</a:t>
            </a:r>
            <a:r>
              <a:rPr lang="pl-PL" sz="4400" cap="small" dirty="0">
                <a:solidFill>
                  <a:schemeClr val="tx1"/>
                </a:solidFill>
                <a:effectLst>
                  <a:outerShdw blurRad="355600" dir="2700000" algn="tl">
                    <a:schemeClr val="bg1"/>
                  </a:outerShdw>
                </a:effectLst>
              </a:rPr>
              <a:t/>
            </a:r>
            <a:br>
              <a:rPr lang="pl-PL" sz="4400" cap="small" dirty="0">
                <a:solidFill>
                  <a:schemeClr val="tx1"/>
                </a:solidFill>
                <a:effectLst>
                  <a:outerShdw blurRad="355600" dir="2700000" algn="tl">
                    <a:schemeClr val="bg1"/>
                  </a:outerShdw>
                </a:effectLst>
              </a:rPr>
            </a:br>
            <a:r>
              <a:rPr lang="pl-PL" sz="4400" cap="small" dirty="0" smtClean="0">
                <a:solidFill>
                  <a:schemeClr val="tx1"/>
                </a:solidFill>
                <a:effectLst>
                  <a:outerShdw blurRad="355600" dir="2700000" algn="tl">
                    <a:schemeClr val="bg1"/>
                  </a:outerShdw>
                </a:effectLst>
              </a:rPr>
              <a:t/>
            </a:r>
            <a:br>
              <a:rPr lang="pl-PL" sz="4400" cap="small" dirty="0" smtClean="0">
                <a:solidFill>
                  <a:schemeClr val="tx1"/>
                </a:solidFill>
                <a:effectLst>
                  <a:outerShdw blurRad="355600" dir="2700000" algn="tl">
                    <a:schemeClr val="bg1"/>
                  </a:outerShdw>
                </a:effectLst>
              </a:rPr>
            </a:br>
            <a:r>
              <a:rPr lang="pl-PL" cap="small" dirty="0" smtClean="0">
                <a:solidFill>
                  <a:schemeClr val="tx1"/>
                </a:solidFill>
                <a:effectLst>
                  <a:outerShdw blurRad="355600" dir="2700000" algn="tl">
                    <a:schemeClr val="bg1"/>
                  </a:outerShdw>
                </a:effectLst>
                <a:latin typeface="Candara" pitchFamily="34" charset="0"/>
              </a:rPr>
              <a:t>(Od przełomu doryckiego…)</a:t>
            </a:r>
            <a:endParaRPr lang="en-US" sz="3600" cap="small" dirty="0">
              <a:solidFill>
                <a:schemeClr val="tx1"/>
              </a:solidFill>
              <a:effectLst>
                <a:outerShdw blurRad="355600" dir="2700000" algn="tl">
                  <a:schemeClr val="bg1"/>
                </a:outerShdw>
              </a:effectLst>
              <a:latin typeface="Candara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652120" y="6237312"/>
            <a:ext cx="3059832" cy="548680"/>
          </a:xfrm>
        </p:spPr>
        <p:txBody>
          <a:bodyPr anchor="b"/>
          <a:lstStyle/>
          <a:p>
            <a:pPr algn="r">
              <a:lnSpc>
                <a:spcPts val="4000"/>
              </a:lnSpc>
              <a:spcBef>
                <a:spcPct val="0"/>
              </a:spcBef>
              <a:defRPr/>
            </a:pPr>
            <a:r>
              <a:rPr lang="pl-PL" sz="1200" b="1" cap="small" dirty="0">
                <a:solidFill>
                  <a:schemeClr val="tx1"/>
                </a:solidFill>
                <a:effectLst>
                  <a:outerShdw blurRad="355600" dir="2700000" algn="tl">
                    <a:schemeClr val="bg1"/>
                  </a:outerShdw>
                </a:effectLst>
                <a:ea typeface="+mj-ea"/>
                <a:cs typeface="+mj-cs"/>
              </a:rPr>
              <a:t>dr </a:t>
            </a:r>
            <a:r>
              <a:rPr lang="pl-PL" sz="1200" b="1" cap="small" dirty="0" smtClean="0">
                <a:solidFill>
                  <a:schemeClr val="tx1"/>
                </a:solidFill>
                <a:effectLst>
                  <a:outerShdw blurRad="355600" dir="2700000" algn="tl">
                    <a:schemeClr val="bg1"/>
                  </a:outerShdw>
                </a:effectLst>
                <a:ea typeface="+mj-ea"/>
                <a:cs typeface="+mj-cs"/>
              </a:rPr>
              <a:t>hab. inż</a:t>
            </a:r>
            <a:r>
              <a:rPr lang="pl-PL" sz="1200" b="1" cap="small" dirty="0">
                <a:solidFill>
                  <a:schemeClr val="tx1"/>
                </a:solidFill>
                <a:effectLst>
                  <a:outerShdw blurRad="355600" dir="2700000" algn="tl">
                    <a:schemeClr val="bg1"/>
                  </a:outerShdw>
                </a:effectLst>
                <a:ea typeface="+mj-ea"/>
                <a:cs typeface="+mj-cs"/>
              </a:rPr>
              <a:t>. </a:t>
            </a:r>
            <a:r>
              <a:rPr lang="pl-PL" sz="1200" b="1" cap="small" dirty="0" smtClean="0">
                <a:solidFill>
                  <a:schemeClr val="tx1"/>
                </a:solidFill>
                <a:effectLst>
                  <a:outerShdw blurRad="355600" dir="2700000" algn="tl">
                    <a:schemeClr val="bg1"/>
                  </a:outerShdw>
                </a:effectLst>
                <a:ea typeface="+mj-ea"/>
                <a:cs typeface="+mj-cs"/>
              </a:rPr>
              <a:t>Przemysław </a:t>
            </a:r>
            <a:r>
              <a:rPr lang="pl-PL" sz="1200" b="1" cap="small" dirty="0" smtClean="0">
                <a:solidFill>
                  <a:schemeClr val="tx1"/>
                </a:solidFill>
                <a:effectLst>
                  <a:outerShdw blurRad="355600" dir="2700000" algn="tl">
                    <a:schemeClr val="bg1"/>
                  </a:outerShdw>
                </a:effectLst>
                <a:ea typeface="+mj-ea"/>
                <a:cs typeface="+mj-cs"/>
              </a:rPr>
              <a:t>Śliwiński, prof. PWr</a:t>
            </a:r>
            <a:endParaRPr lang="pl-PL" sz="1200" b="1" cap="small" dirty="0">
              <a:solidFill>
                <a:schemeClr val="tx1"/>
              </a:solidFill>
              <a:effectLst>
                <a:outerShdw blurRad="355600" dir="2700000" algn="tl">
                  <a:schemeClr val="bg1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232" y="189706"/>
            <a:ext cx="7689690" cy="719138"/>
          </a:xfrm>
        </p:spPr>
        <p:txBody>
          <a:bodyPr anchor="t"/>
          <a:lstStyle/>
          <a:p>
            <a:pPr algn="r"/>
            <a:r>
              <a:rPr lang="pl-PL" sz="3600" cap="small" dirty="0" smtClean="0">
                <a:solidFill>
                  <a:schemeClr val="tx1"/>
                </a:solidFill>
              </a:rPr>
              <a:t>Rozwój matematyki i fizyki</a:t>
            </a:r>
            <a:endParaRPr lang="en-US" sz="3600" cap="smal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747040"/>
            <a:ext cx="8818874" cy="5957101"/>
          </a:xfrm>
        </p:spPr>
        <p:txBody>
          <a:bodyPr/>
          <a:lstStyle/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Matematyka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rachunek prawdopodobieństwa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Hazard i ubezpieczenia 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Bernoulli, von Mises, Kołmogorow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Algebra („ustawki”!)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Rachunek wektorowy Hamiltona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Algebra liniowa Grassmana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Teoria mnogości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Analiza funkcjonalna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Banach, Hilbert</a:t>
            </a: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Cybernetyka ~ Teoria systemów + Teoria sygnałów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Mechanika statystyczna, termodynamika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Optyka, elektromagnetyzm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teorie względności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Mechanika kwantowa</a:t>
            </a:r>
            <a:endParaRPr lang="pl-PL" sz="22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232" y="189706"/>
            <a:ext cx="7689690" cy="719138"/>
          </a:xfrm>
        </p:spPr>
        <p:txBody>
          <a:bodyPr anchor="t"/>
          <a:lstStyle/>
          <a:p>
            <a:pPr algn="r"/>
            <a:r>
              <a:rPr lang="pl-PL" sz="3600" cap="small" dirty="0" smtClean="0">
                <a:solidFill>
                  <a:schemeClr val="tx1"/>
                </a:solidFill>
              </a:rPr>
              <a:t>Cybernetyka </a:t>
            </a:r>
            <a:r>
              <a:rPr lang="pl-PL" sz="2000" cap="small" dirty="0" smtClean="0">
                <a:solidFill>
                  <a:srgbClr val="FFC000"/>
                </a:solidFill>
              </a:rPr>
              <a:t>(gr. </a:t>
            </a:r>
            <a:r>
              <a:rPr lang="pl-PL" sz="2000" i="1" cap="small" dirty="0" smtClean="0">
                <a:solidFill>
                  <a:srgbClr val="FFC000"/>
                </a:solidFill>
              </a:rPr>
              <a:t>kybernētes</a:t>
            </a:r>
            <a:r>
              <a:rPr lang="pl-PL" sz="2000" cap="small" dirty="0" smtClean="0">
                <a:solidFill>
                  <a:srgbClr val="FFC000"/>
                </a:solidFill>
              </a:rPr>
              <a:t> 'sternik; zarządca')</a:t>
            </a:r>
            <a:endParaRPr lang="en-US" sz="3600" cap="smal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747040"/>
            <a:ext cx="8818874" cy="5957101"/>
          </a:xfrm>
        </p:spPr>
        <p:txBody>
          <a:bodyPr/>
          <a:lstStyle/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Norbert </a:t>
            </a:r>
            <a:r>
              <a:rPr lang="pl-PL" sz="24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Wiener (1948)</a:t>
            </a:r>
            <a:endParaRPr lang="pl-PL" sz="2400" b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Cybernetics: </a:t>
            </a:r>
            <a:r>
              <a:rPr lang="en-US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</a:t>
            </a:r>
            <a:r>
              <a:rPr lang="pl-PL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</a:t>
            </a:r>
            <a:r>
              <a:rPr lang="en-US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Control and Communication 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en-US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 </a:t>
            </a:r>
            <a:r>
              <a: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Animal and the </a:t>
            </a:r>
            <a:r>
              <a:rPr lang="en-US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Machine</a:t>
            </a:r>
            <a:endParaRPr lang="pl-PL" sz="20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endParaRPr lang="pl-PL" sz="2400" b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Juliusz Słowacki </a:t>
            </a: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(1849)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Beniowski</a:t>
            </a:r>
            <a:endParaRPr lang="pl-PL" sz="2200" b="1" cap="small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94" y="3212976"/>
            <a:ext cx="6039294" cy="3456384"/>
          </a:xfrm>
          <a:prstGeom prst="rect">
            <a:avLst/>
          </a:prstGeom>
          <a:noFill/>
          <a:ln>
            <a:noFill/>
          </a:ln>
          <a:effectLst>
            <a:glow rad="774700">
              <a:srgbClr val="FFC0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4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232" y="189706"/>
            <a:ext cx="7689690" cy="719138"/>
          </a:xfrm>
        </p:spPr>
        <p:txBody>
          <a:bodyPr anchor="t"/>
          <a:lstStyle/>
          <a:p>
            <a:pPr algn="r"/>
            <a:r>
              <a:rPr lang="pl-PL" sz="3600" cap="small" dirty="0" smtClean="0">
                <a:solidFill>
                  <a:schemeClr val="tx1"/>
                </a:solidFill>
              </a:rPr>
              <a:t>Lekcje pokory…</a:t>
            </a:r>
            <a:endParaRPr lang="en-US" sz="3600" cap="smal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747040"/>
            <a:ext cx="8818874" cy="5957101"/>
          </a:xfrm>
        </p:spPr>
        <p:txBody>
          <a:bodyPr/>
          <a:lstStyle/>
          <a:p>
            <a:pPr marL="285750">
              <a:buFont typeface="Wingdings" pitchFamily="2" charset="2"/>
              <a:buChar char="v"/>
            </a:pPr>
            <a:endParaRPr lang="pl-PL" sz="2400" b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Archimedes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„</a:t>
            </a: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Dajcie mi punkt podparcia, a przesunę Ziemię!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”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Czarne dziury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 Michell, Laplace</a:t>
            </a:r>
            <a:r>
              <a:rPr lang="pl-PL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Schwarzschild</a:t>
            </a:r>
          </a:p>
          <a:p>
            <a:pPr marL="285750">
              <a:buFont typeface="Wingdings" pitchFamily="2" charset="2"/>
              <a:buChar char="v"/>
            </a:pPr>
            <a:endParaRPr lang="pl-PL" sz="2400" b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Laplace</a:t>
            </a:r>
          </a:p>
          <a:p>
            <a:pPr marL="685800" lvl="2" indent="-342900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„</a:t>
            </a: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Inteligencja, która by w danym momencie znała wszystkie siły </a:t>
            </a:r>
            <a:b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ożywiające naturę […] mogłaby w jednym wzorze objąć ruch największych ciał wszechświata i najmniejszych atomów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”</a:t>
            </a:r>
          </a:p>
          <a:p>
            <a:pPr marL="685800" lvl="2" indent="-342900">
              <a:buFont typeface="Wingdings" pitchFamily="2" charset="2"/>
              <a:buChar char="v"/>
            </a:pPr>
            <a:r>
              <a:rPr lang="pl-PL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Mechanika kwantowa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 Planck, Einstein, Bohr, Heisenberg</a:t>
            </a:r>
            <a:endParaRPr lang="pl-PL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endParaRPr lang="pl-PL" sz="2400" b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Hilbert</a:t>
            </a:r>
            <a:endParaRPr lang="pl-PL" sz="24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II problem „</a:t>
            </a: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Niesprzeczność aksjomatów arytmetyki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”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„</a:t>
            </a: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Nie jestem twierdzeniem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” </a:t>
            </a:r>
            <a:r>
              <a:rPr lang="pl-PL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Gödel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Hydra </a:t>
            </a:r>
            <a:r>
              <a:rPr lang="pl-PL" sz="2000" i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Lernejska</a:t>
            </a:r>
            <a:r>
              <a:rPr lang="pl-PL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pl-PL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Herkules </a:t>
            </a:r>
            <a:r>
              <a:rPr lang="pl-PL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lang="pl-PL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hlinkClick r:id="rId3"/>
              </a:rPr>
              <a:t>http://www.cs.tau.ac.il/~</a:t>
            </a:r>
            <a:r>
              <a:rPr lang="pl-PL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hlinkClick r:id="rId3"/>
              </a:rPr>
              <a:t>nachumd/term/Kirbyparis.pdf</a:t>
            </a:r>
            <a:r>
              <a:rPr lang="pl-PL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endParaRPr lang="pl-PL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endParaRPr lang="pl-PL" sz="2400" b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6766" y="116632"/>
            <a:ext cx="7689690" cy="719138"/>
          </a:xfrm>
        </p:spPr>
        <p:txBody>
          <a:bodyPr anchor="t"/>
          <a:lstStyle/>
          <a:p>
            <a:pPr marL="285750" algn="r"/>
            <a:r>
              <a:rPr lang="pl-PL" sz="3600" cap="small" dirty="0" smtClean="0">
                <a:solidFill>
                  <a:srgbClr val="FFC000"/>
                </a:solidFill>
                <a:latin typeface="Candara" pitchFamily="34" charset="0"/>
              </a:rPr>
              <a:t>Identyfikacja systemów</a:t>
            </a:r>
            <a:endParaRPr lang="pl-PL" sz="3600" cap="small" dirty="0">
              <a:latin typeface="Candar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96" y="584861"/>
            <a:ext cx="8818874" cy="6267376"/>
          </a:xfrm>
        </p:spPr>
        <p:txBody>
          <a:bodyPr/>
          <a:lstStyle/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Statystyka nieparametryczna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Lokalne uśrednianie – Tukey (1947)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Estymatory </a:t>
            </a: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jądrowe</a:t>
            </a:r>
            <a:r>
              <a:rPr lang="pl-PL" sz="2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regresji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nadaraya-Watson (1964), 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Priestley-Chao (1972), 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Gasser-Müller (1979)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Badanie własności</a:t>
            </a:r>
            <a:endParaRPr lang="pl-PL" sz="22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Devroye</a:t>
            </a:r>
            <a:r>
              <a:rPr lang="pl-PL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Greblicki, Georgiev, Härdle, Krzyżak, Pawlak, Wagner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Estymatory </a:t>
            </a: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ortogonalne </a:t>
            </a:r>
            <a:r>
              <a:rPr lang="pl-PL" sz="2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regresji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Greblicki (1974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Greblicki-pawlak (1985)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Rafajłowicz (1988)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Aproksymacja stochastyczna (1951–53)</a:t>
            </a:r>
            <a:endParaRPr lang="pl-PL" sz="22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Robbins-Monro,</a:t>
            </a:r>
            <a:endParaRPr lang="pl-PL" sz="22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Kiefer-Wolfowitz,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Kiefer (</a:t>
            </a:r>
            <a:r>
              <a:rPr lang="pl-PL" sz="20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Golden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pl-PL" sz="20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Section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pl-PL" sz="20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Search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endParaRPr lang="pl-PL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232" y="189706"/>
            <a:ext cx="7689690" cy="719138"/>
          </a:xfrm>
        </p:spPr>
        <p:txBody>
          <a:bodyPr anchor="t"/>
          <a:lstStyle/>
          <a:p>
            <a:pPr marL="285750" algn="r"/>
            <a:r>
              <a:rPr lang="pl-PL" sz="3600" cap="small" dirty="0" smtClean="0">
                <a:solidFill>
                  <a:srgbClr val="FFC000"/>
                </a:solidFill>
                <a:latin typeface="Candara" pitchFamily="34" charset="0"/>
              </a:rPr>
              <a:t>Identyfikacja systemów</a:t>
            </a:r>
            <a:endParaRPr lang="pl-PL" sz="3600" cap="small" dirty="0">
              <a:latin typeface="Candar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747040"/>
            <a:ext cx="8818874" cy="5957101"/>
          </a:xfrm>
        </p:spPr>
        <p:txBody>
          <a:bodyPr/>
          <a:lstStyle/>
          <a:p>
            <a:pPr marL="285750">
              <a:buFont typeface="Wingdings" pitchFamily="2" charset="2"/>
              <a:buChar char="v"/>
            </a:pPr>
            <a:r>
              <a:rPr lang="pl-PL" sz="24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Szereg </a:t>
            </a: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Volterry (1887)</a:t>
            </a:r>
            <a:endParaRPr lang="pl-PL" sz="24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Opis systemu nieliniowego ~ szereg taylora „z pamięcią”</a:t>
            </a:r>
          </a:p>
          <a:p>
            <a:pPr marL="685800" lvl="1">
              <a:buFont typeface="Wingdings" pitchFamily="2" charset="2"/>
              <a:buChar char="v"/>
            </a:pPr>
            <a:endParaRPr lang="pl-PL" sz="20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endParaRPr lang="pl-PL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endParaRPr lang="pl-PL" sz="20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endParaRPr lang="pl-PL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endParaRPr lang="pl-PL" sz="20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endParaRPr lang="pl-PL" sz="2400" b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Systemy blokowe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Algorytmy </a:t>
            </a:r>
            <a:r>
              <a:rPr lang="pl-PL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parametryczne </a:t>
            </a:r>
            <a:endParaRPr lang="pl-PL" sz="20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Gallmann, 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Hasiewicz, Ljung, Narendra</a:t>
            </a:r>
            <a:r>
              <a:rPr lang="pl-PL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endParaRPr lang="pl-PL" sz="20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Söderström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Stoica, 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Schoukens, </a:t>
            </a:r>
            <a:r>
              <a:rPr lang="pl-PL" sz="20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Wei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-Bai, </a:t>
            </a:r>
            <a:endParaRPr lang="pl-PL" sz="20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Algorytmy nieparametryczne (1986 – )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Systemy </a:t>
            </a:r>
            <a:r>
              <a:rPr lang="pl-PL" sz="20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Hammersteina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(Greblicki, Hasiewicz, Mzyk, Pawlak)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Systemy </a:t>
            </a:r>
            <a:r>
              <a:rPr lang="pl-PL" sz="20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Wienera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(Greblicki, </a:t>
            </a:r>
            <a:r>
              <a:rPr lang="pl-PL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Mzyk, 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Pawlak, Wachel)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Systemy niestacjonarne (Rutkowska, Rutkowski)</a:t>
            </a:r>
          </a:p>
          <a:p>
            <a:pPr marL="1085850" lvl="2">
              <a:buFont typeface="Wingdings" pitchFamily="2" charset="2"/>
              <a:buChar char="v"/>
            </a:pPr>
            <a:endParaRPr lang="pl-PL" sz="18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1085850" lvl="2">
              <a:buFont typeface="Wingdings" pitchFamily="2" charset="2"/>
              <a:buChar char="v"/>
            </a:pPr>
            <a:endParaRPr lang="pl-PL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643908" cy="17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689690" cy="719138"/>
          </a:xfrm>
        </p:spPr>
        <p:txBody>
          <a:bodyPr anchor="t"/>
          <a:lstStyle/>
          <a:p>
            <a:r>
              <a:rPr lang="pl-PL" sz="4800" cap="small" dirty="0" smtClean="0">
                <a:solidFill>
                  <a:srgbClr val="FFC000"/>
                </a:solidFill>
              </a:rPr>
              <a:t>C.D.N.…</a:t>
            </a:r>
            <a:endParaRPr lang="en-US" sz="4800" cap="small" dirty="0">
              <a:solidFill>
                <a:srgbClr val="FFC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232" y="189706"/>
            <a:ext cx="7689690" cy="719138"/>
          </a:xfrm>
        </p:spPr>
        <p:txBody>
          <a:bodyPr anchor="t"/>
          <a:lstStyle/>
          <a:p>
            <a:pPr algn="r"/>
            <a:r>
              <a:rPr lang="pl-PL" sz="3600" cap="small" dirty="0" smtClean="0">
                <a:solidFill>
                  <a:schemeClr val="tx1"/>
                </a:solidFill>
              </a:rPr>
              <a:t>Chronologia</a:t>
            </a:r>
            <a:endParaRPr lang="en-US" sz="3600" cap="smal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614" y="466398"/>
            <a:ext cx="8818874" cy="6237744"/>
          </a:xfrm>
        </p:spPr>
        <p:txBody>
          <a:bodyPr/>
          <a:lstStyle/>
          <a:p>
            <a:pPr marL="285750">
              <a:buFont typeface="Wingdings" pitchFamily="2" charset="2"/>
              <a:buChar char="v"/>
            </a:pPr>
            <a:r>
              <a:rPr lang="pl-PL" sz="24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Przełom </a:t>
            </a: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dorycki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Liczby, koncepcja wiedzy pewnej, </a:t>
            </a:r>
            <a:r>
              <a:rPr lang="pl-PL" sz="2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aksjomaty, </a:t>
            </a: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świat platoński</a:t>
            </a: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Model układu słonecznego</a:t>
            </a:r>
            <a:endParaRPr lang="pl-PL" sz="24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Septet ciał niebieskich </a:t>
            </a:r>
            <a:r>
              <a:rPr lang="pl-PL" sz="1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lang="en-US" sz="1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Sunday, </a:t>
            </a:r>
            <a:r>
              <a:rPr lang="en-US" sz="1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Monday,</a:t>
            </a:r>
            <a:r>
              <a:rPr lang="pl-PL" sz="1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1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Mardi</a:t>
            </a:r>
            <a:r>
              <a:rPr lang="en-US" sz="1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Mercredi, Jeudi, Vendredi, </a:t>
            </a:r>
            <a:r>
              <a:rPr lang="en-US" sz="1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Saturday</a:t>
            </a:r>
            <a:r>
              <a:rPr lang="pl-PL" sz="1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endParaRPr lang="pl-PL" sz="105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modele Ptolemeusza, Kopernika, Brahego, Titiusa-Bodego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Prawa Keplera i Newtona</a:t>
            </a: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Metoda </a:t>
            </a:r>
            <a:r>
              <a:rPr lang="pl-PL" sz="24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najmniejszej sumy </a:t>
            </a: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kwadratów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Odkrycie Ceres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Algorytm Gaussa-Legendre’a</a:t>
            </a:r>
            <a:endParaRPr lang="pl-PL" sz="22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Rozwój matematyki i fizyki</a:t>
            </a:r>
            <a:endParaRPr lang="pl-PL" sz="24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Algebra, analiza funkcjonalna, rachunek prawdopodobieństwa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</a:t>
            </a: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echanika, elektromagnetyzm, teoria względności, cybernetyka</a:t>
            </a: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Systemy nieliniowe</a:t>
            </a:r>
            <a:endParaRPr lang="pl-PL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Szereg Volterry, </a:t>
            </a: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NARMAX systemy blokowe</a:t>
            </a:r>
            <a:endParaRPr lang="pl-PL" sz="22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Algorytmy parametryczne i nieparametryczne</a:t>
            </a:r>
            <a:endParaRPr lang="pl-PL" sz="22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232" y="189706"/>
            <a:ext cx="7689690" cy="719138"/>
          </a:xfrm>
        </p:spPr>
        <p:txBody>
          <a:bodyPr anchor="t"/>
          <a:lstStyle/>
          <a:p>
            <a:pPr algn="r"/>
            <a:r>
              <a:rPr lang="pl-PL" sz="3600" cap="small" dirty="0" smtClean="0">
                <a:solidFill>
                  <a:schemeClr val="tx1"/>
                </a:solidFill>
              </a:rPr>
              <a:t>Przełom dorycki</a:t>
            </a:r>
            <a:endParaRPr lang="en-US" sz="3600" cap="smal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404664"/>
            <a:ext cx="8818874" cy="6299477"/>
          </a:xfrm>
        </p:spPr>
        <p:txBody>
          <a:bodyPr/>
          <a:lstStyle/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Liczby i procedury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dziesiętne i dwunastkowe systemy liczbowe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„… </a:t>
            </a:r>
            <a:r>
              <a:rPr lang="pl-PL" sz="22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geometria, według świadectwa wielu, była odkryta przez </a:t>
            </a:r>
            <a:br>
              <a:rPr lang="pl-PL" sz="22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22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Egipcjan dla mierzenia ziemi. </a:t>
            </a:r>
            <a:r>
              <a:rPr lang="pl-PL" sz="22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Była im potrzebna, bo wylewy Nilu niszczyły im miedze.</a:t>
            </a: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”</a:t>
            </a: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Przełom – koncepcja </a:t>
            </a:r>
            <a:r>
              <a:rPr lang="pl-PL" sz="2400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(lokalnej)</a:t>
            </a: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wiedzy pewnej</a:t>
            </a:r>
          </a:p>
          <a:p>
            <a:pPr marL="685800" lvl="2" indent="-342900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„</a:t>
            </a: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Teoria całego świata </a:t>
            </a:r>
            <a:r>
              <a:rPr lang="pl-PL" sz="20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byłaby tak co najmniej samo skomplikowana, jak wszechświat </a:t>
            </a: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byłaby więc całkowicie </a:t>
            </a:r>
            <a:r>
              <a:rPr lang="pl-PL" sz="20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nieprzydatna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”</a:t>
            </a:r>
          </a:p>
          <a:p>
            <a:pPr marL="685800" lvl="2" indent="-342900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„</a:t>
            </a:r>
            <a:r>
              <a:rPr lang="pl-PL" sz="20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Wiedza pewna jest zatomizowana </a:t>
            </a: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da się wyrazić w porcjach zwanych twierdzeniami.</a:t>
            </a:r>
            <a:r>
              <a:rPr lang="pl-PL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” </a:t>
            </a:r>
          </a:p>
          <a:p>
            <a:pPr marL="685800" lvl="2" indent="-342900">
              <a:buFont typeface="Wingdings" pitchFamily="2" charset="2"/>
              <a:buChar char="v"/>
            </a:pPr>
            <a:r>
              <a:rPr lang="pl-PL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„</a:t>
            </a: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Twierdzenie: </a:t>
            </a:r>
          </a:p>
          <a:p>
            <a:pPr marL="1143000" lvl="3" indent="-342900">
              <a:buFont typeface="Wingdings" pitchFamily="2" charset="2"/>
              <a:buChar char="v"/>
            </a:pPr>
            <a:r>
              <a:rPr lang="pl-PL" sz="20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musi </a:t>
            </a: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dotyczyć </a:t>
            </a:r>
            <a:r>
              <a:rPr lang="pl-PL" sz="20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abstraktów</a:t>
            </a: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</a:t>
            </a:r>
          </a:p>
          <a:p>
            <a:pPr marL="1143000" lvl="3" indent="-342900">
              <a:buFont typeface="Wingdings" pitchFamily="2" charset="2"/>
              <a:buChar char="v"/>
            </a:pP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być </a:t>
            </a:r>
            <a:r>
              <a:rPr lang="pl-PL" sz="20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wyrażonym formalnie zdaniem warunkowym</a:t>
            </a: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1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Może być </a:t>
            </a:r>
            <a:r>
              <a:rPr lang="pl-PL" sz="1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przyczyną </a:t>
            </a:r>
            <a:r>
              <a:rPr lang="pl-PL" sz="1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innych twierdzeń.”</a:t>
            </a:r>
            <a:endParaRPr lang="pl-PL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Świat platoński</a:t>
            </a:r>
            <a:endParaRPr lang="pl-PL" sz="24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2" indent="-342900">
              <a:buFont typeface="Wingdings" pitchFamily="2" charset="2"/>
              <a:buChar char="v"/>
            </a:pPr>
            <a:r>
              <a:rPr lang="pl-PL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Nieskończoności: 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aktualna i potencjalna</a:t>
            </a:r>
          </a:p>
          <a:p>
            <a:pPr marL="685800" lvl="2" indent="-342900">
              <a:buFont typeface="Wingdings" pitchFamily="2" charset="2"/>
              <a:buChar char="v"/>
            </a:pPr>
            <a:r>
              <a:rPr lang="pl-PL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Aporie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pl-PL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Zenona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pl-PL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(„stadion” i </a:t>
            </a:r>
            <a:r>
              <a:rPr lang="pl-PL" sz="2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„strzała”</a:t>
            </a:r>
            <a:r>
              <a:rPr lang="pl-PL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endParaRPr lang="pl-PL" sz="2400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endParaRPr lang="pl-PL" sz="24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1143000" lvl="3" indent="-342900">
              <a:buFont typeface="Wingdings" pitchFamily="2" charset="2"/>
              <a:buChar char="v"/>
            </a:pPr>
            <a:endParaRPr lang="pl-PL" sz="20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1143000" lvl="3" indent="-342900">
              <a:buFont typeface="Wingdings" pitchFamily="2" charset="2"/>
              <a:buChar char="v"/>
            </a:pPr>
            <a:endParaRPr lang="pl-PL" sz="20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232" y="189706"/>
            <a:ext cx="7689690" cy="719138"/>
          </a:xfrm>
        </p:spPr>
        <p:txBody>
          <a:bodyPr anchor="t"/>
          <a:lstStyle/>
          <a:p>
            <a:pPr algn="r"/>
            <a:r>
              <a:rPr lang="pl-PL" sz="3600" cap="small" dirty="0" smtClean="0">
                <a:solidFill>
                  <a:schemeClr val="tx1"/>
                </a:solidFill>
              </a:rPr>
              <a:t>Modele Układu Słonecznego</a:t>
            </a:r>
            <a:endParaRPr lang="en-US" sz="3600" cap="smal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747040"/>
            <a:ext cx="8818874" cy="5957101"/>
          </a:xfrm>
        </p:spPr>
        <p:txBody>
          <a:bodyPr/>
          <a:lstStyle/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Babilon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Septet </a:t>
            </a:r>
            <a:r>
              <a:rPr lang="pl-PL" sz="2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ciał niebieskich </a:t>
            </a:r>
            <a:endParaRPr lang="pl-PL" sz="22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en-US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Sunday</a:t>
            </a:r>
            <a:r>
              <a:rPr lang="en-US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Monday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</a:t>
            </a:r>
            <a:r>
              <a:rPr lang="pl-PL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Mardi, Mercredi, Jeudi, Vendredi, </a:t>
            </a:r>
            <a:r>
              <a:rPr lang="en-US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Saturday</a:t>
            </a:r>
            <a:endParaRPr lang="pl-PL" sz="105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model Ptolemeusza (77 okręgów)</a:t>
            </a:r>
            <a:endParaRPr lang="pl-PL" sz="24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Ziemia</a:t>
            </a:r>
            <a:r>
              <a:rPr lang="pl-PL" sz="2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(kula) jako centrum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Słońce, planety i Księżyc na kołowych orbitach</a:t>
            </a: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Model Kopernika (34 okręgi)</a:t>
            </a:r>
            <a:endParaRPr lang="pl-PL" sz="24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Słońce </a:t>
            </a:r>
            <a:r>
              <a:rPr lang="pl-PL" sz="2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 centrum </a:t>
            </a: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(ale nie w środku!)</a:t>
            </a:r>
            <a:endParaRPr lang="pl-PL" sz="22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2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„Pokorna prośba (kanonika z Fromborka do Papieża), by zechciał rozważyć, czy </a:t>
            </a:r>
            <a:r>
              <a:rPr lang="pl-PL" sz="22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system heliocentryczny nie </a:t>
            </a:r>
            <a:r>
              <a:rPr lang="pl-PL" sz="22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głosi większej chwały Bożej?”</a:t>
            </a:r>
            <a:endParaRPr lang="pl-PL" sz="2400" i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Model Brahego</a:t>
            </a:r>
            <a:endParaRPr lang="pl-PL" sz="24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Ziemia </a:t>
            </a:r>
            <a:r>
              <a:rPr lang="pl-PL" sz="2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 </a:t>
            </a: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środku (!), 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Księżyc i Słońce wokół Ziemi, 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Planety wokół Słońca</a:t>
            </a:r>
            <a:endParaRPr lang="pl-PL" sz="2400" b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-5400000">
            <a:off x="-2960154" y="3069554"/>
            <a:ext cx="6626208" cy="719138"/>
          </a:xfrm>
        </p:spPr>
        <p:txBody>
          <a:bodyPr anchor="t"/>
          <a:lstStyle/>
          <a:p>
            <a:pPr algn="r"/>
            <a:r>
              <a:rPr lang="pl-PL" sz="3600" cap="small" dirty="0" smtClean="0">
                <a:solidFill>
                  <a:schemeClr val="tx1"/>
                </a:solidFill>
              </a:rPr>
              <a:t>Model Ptolemeusza </a:t>
            </a:r>
            <a:r>
              <a:rPr lang="pl-PL" sz="2000" cap="small" dirty="0" smtClean="0">
                <a:solidFill>
                  <a:schemeClr val="tx1"/>
                </a:solidFill>
              </a:rPr>
              <a:t>(deferenty i epicykle)</a:t>
            </a:r>
            <a:endParaRPr lang="en-US" sz="2000" cap="small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019"/>
            <a:ext cx="6736829" cy="662620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8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-5400000">
            <a:off x="-2960154" y="3069554"/>
            <a:ext cx="6626208" cy="719138"/>
          </a:xfrm>
        </p:spPr>
        <p:txBody>
          <a:bodyPr anchor="t"/>
          <a:lstStyle/>
          <a:p>
            <a:pPr algn="l"/>
            <a:r>
              <a:rPr lang="pl-PL" sz="3600" cap="small" dirty="0" smtClean="0">
                <a:solidFill>
                  <a:schemeClr val="tx1"/>
                </a:solidFill>
              </a:rPr>
              <a:t>Model Brahego </a:t>
            </a:r>
            <a:r>
              <a:rPr lang="pl-PL" sz="2000" cap="small" dirty="0" smtClean="0">
                <a:solidFill>
                  <a:schemeClr val="tx1"/>
                </a:solidFill>
              </a:rPr>
              <a:t>(deferenty i epicykle)</a:t>
            </a:r>
            <a:endParaRPr lang="en-US" sz="2000" cap="small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  <p:pic>
        <p:nvPicPr>
          <p:cNvPr id="9" name="Picture 2" descr="http://upload.wikimedia.org/wikipedia/commons/8/85/Naboth_Cape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9" y="-994841"/>
            <a:ext cx="6371571" cy="769898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9706"/>
            <a:ext cx="8327418" cy="719138"/>
          </a:xfrm>
        </p:spPr>
        <p:txBody>
          <a:bodyPr anchor="t"/>
          <a:lstStyle/>
          <a:p>
            <a:pPr algn="l"/>
            <a:r>
              <a:rPr lang="pl-PL" sz="3200" cap="small" dirty="0" smtClean="0">
                <a:solidFill>
                  <a:schemeClr val="tx1"/>
                </a:solidFill>
              </a:rPr>
              <a:t>Modele Układu Słonecznego </a:t>
            </a:r>
            <a:r>
              <a:rPr lang="pl-PL" sz="2000" cap="small" dirty="0" smtClean="0">
                <a:solidFill>
                  <a:srgbClr val="FFC000"/>
                </a:solidFill>
              </a:rPr>
              <a:t>(Analiza Matematyczna)</a:t>
            </a:r>
            <a:endParaRPr lang="en-US" sz="2400" cap="smal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747040"/>
            <a:ext cx="8818874" cy="5957101"/>
          </a:xfrm>
        </p:spPr>
        <p:txBody>
          <a:bodyPr/>
          <a:lstStyle/>
          <a:p>
            <a:pPr marL="285750">
              <a:buFont typeface="Wingdings" pitchFamily="2" charset="2"/>
              <a:buChar char="v"/>
            </a:pPr>
            <a:r>
              <a:rPr lang="pl-PL" sz="24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Prawa Keplera </a:t>
            </a: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(1596)</a:t>
            </a:r>
          </a:p>
          <a:p>
            <a:pPr marL="685800" lvl="2" indent="-342900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Pomiary Brahego (bez teleskopu)</a:t>
            </a:r>
          </a:p>
          <a:p>
            <a:pPr marL="685800" lvl="2" indent="-342900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Słońce w środku, orbity eliptyczne</a:t>
            </a:r>
            <a:endParaRPr lang="pl-PL" sz="2200" b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Prawa Newtona (1666)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Prawa dynamiki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Prawo powszechnego ciążenia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„</a:t>
            </a:r>
            <a:r>
              <a:rPr lang="pl-PL" sz="22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Mając </a:t>
            </a:r>
            <a:r>
              <a:rPr lang="pl-PL" sz="2200" b="1" i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fluentę </a:t>
            </a:r>
            <a:r>
              <a:rPr lang="pl-PL" sz="22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znaleźć </a:t>
            </a:r>
            <a:r>
              <a:rPr lang="pl-PL" sz="2200" b="1" i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fluksję</a:t>
            </a: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”!</a:t>
            </a:r>
            <a:endParaRPr lang="pl-PL" sz="22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Galileusz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Ruch jednostajnie przyspieszony : 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1, 3, 5, 7, 9, … (Merton College, XIII w.)</a:t>
            </a:r>
          </a:p>
          <a:p>
            <a:pPr marL="1085850" lvl="2">
              <a:buFont typeface="Wingdings" pitchFamily="2" charset="2"/>
              <a:buChar char="v"/>
            </a:pP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„</a:t>
            </a: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Jeśli nie istnieje ostatnia chwila bytu, </a:t>
            </a:r>
            <a:b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to istnieje pierwsza chwila niebytu…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”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Księżyce Jowisza</a:t>
            </a:r>
            <a:endParaRPr lang="pl-PL" sz="22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Wyjaśnienie anomalii orbity Merkurego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Einstein (1916</a:t>
            </a: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endParaRPr lang="pl-PL" sz="22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67" y="4705251"/>
            <a:ext cx="21621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004048" y="213285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FF00"/>
                </a:solidFill>
              </a:rPr>
              <a:t>„6 </a:t>
            </a:r>
            <a:r>
              <a:rPr lang="pl-PL" i="1" dirty="0" err="1">
                <a:solidFill>
                  <a:srgbClr val="FFFF00"/>
                </a:solidFill>
              </a:rPr>
              <a:t>aeccdae</a:t>
            </a:r>
            <a:r>
              <a:rPr lang="pl-PL" i="1" dirty="0">
                <a:solidFill>
                  <a:srgbClr val="FFFF00"/>
                </a:solidFill>
              </a:rPr>
              <a:t> 13eff 7i 3l 9n 4o 4qrr 4s 9t </a:t>
            </a:r>
            <a:r>
              <a:rPr lang="pl-PL" i="1" dirty="0" smtClean="0">
                <a:solidFill>
                  <a:srgbClr val="FFFF00"/>
                </a:solidFill>
              </a:rPr>
              <a:t>12vx </a:t>
            </a:r>
            <a:r>
              <a:rPr lang="pl-PL" i="1" dirty="0" smtClean="0">
                <a:solidFill>
                  <a:srgbClr val="FFC000"/>
                </a:solidFill>
              </a:rPr>
              <a:t>= Data </a:t>
            </a:r>
            <a:r>
              <a:rPr lang="pl-PL" i="1" dirty="0" err="1">
                <a:solidFill>
                  <a:srgbClr val="FFC000"/>
                </a:solidFill>
              </a:rPr>
              <a:t>aequatione</a:t>
            </a:r>
            <a:r>
              <a:rPr lang="pl-PL" i="1" dirty="0">
                <a:solidFill>
                  <a:srgbClr val="FFC000"/>
                </a:solidFill>
              </a:rPr>
              <a:t> </a:t>
            </a:r>
            <a:r>
              <a:rPr lang="pl-PL" i="1" dirty="0" err="1">
                <a:solidFill>
                  <a:srgbClr val="FFC000"/>
                </a:solidFill>
              </a:rPr>
              <a:t>quotcunque</a:t>
            </a:r>
            <a:r>
              <a:rPr lang="pl-PL" i="1" dirty="0">
                <a:solidFill>
                  <a:srgbClr val="FFC000"/>
                </a:solidFill>
              </a:rPr>
              <a:t> </a:t>
            </a:r>
            <a:r>
              <a:rPr lang="pl-PL" i="1" dirty="0" err="1">
                <a:solidFill>
                  <a:srgbClr val="FFC000"/>
                </a:solidFill>
              </a:rPr>
              <a:t>fluentes</a:t>
            </a:r>
            <a:r>
              <a:rPr lang="pl-PL" i="1" dirty="0">
                <a:solidFill>
                  <a:srgbClr val="FFC000"/>
                </a:solidFill>
              </a:rPr>
              <a:t> </a:t>
            </a:r>
            <a:r>
              <a:rPr lang="pl-PL" i="1" dirty="0" err="1">
                <a:solidFill>
                  <a:srgbClr val="FFC000"/>
                </a:solidFill>
              </a:rPr>
              <a:t>quantitates</a:t>
            </a:r>
            <a:r>
              <a:rPr lang="pl-PL" i="1" dirty="0">
                <a:solidFill>
                  <a:srgbClr val="FFC000"/>
                </a:solidFill>
              </a:rPr>
              <a:t> </a:t>
            </a:r>
            <a:r>
              <a:rPr lang="pl-PL" i="1" dirty="0" err="1">
                <a:solidFill>
                  <a:srgbClr val="FFC000"/>
                </a:solidFill>
              </a:rPr>
              <a:t>involvente</a:t>
            </a:r>
            <a:r>
              <a:rPr lang="pl-PL" i="1" dirty="0">
                <a:solidFill>
                  <a:srgbClr val="FFC000"/>
                </a:solidFill>
              </a:rPr>
              <a:t>, </a:t>
            </a:r>
            <a:r>
              <a:rPr lang="pl-PL" i="1" dirty="0" err="1">
                <a:solidFill>
                  <a:srgbClr val="FFC000"/>
                </a:solidFill>
              </a:rPr>
              <a:t>fluxiones</a:t>
            </a:r>
            <a:r>
              <a:rPr lang="pl-PL" i="1" dirty="0">
                <a:solidFill>
                  <a:srgbClr val="FFC000"/>
                </a:solidFill>
              </a:rPr>
              <a:t> </a:t>
            </a:r>
            <a:r>
              <a:rPr lang="pl-PL" i="1" dirty="0" err="1">
                <a:solidFill>
                  <a:srgbClr val="FFC000"/>
                </a:solidFill>
              </a:rPr>
              <a:t>invenire</a:t>
            </a:r>
            <a:r>
              <a:rPr lang="pl-PL" i="1" dirty="0">
                <a:solidFill>
                  <a:srgbClr val="FFC000"/>
                </a:solidFill>
              </a:rPr>
              <a:t>: et vice versa</a:t>
            </a:r>
            <a:r>
              <a:rPr lang="pl-PL" i="1" dirty="0" smtClean="0">
                <a:solidFill>
                  <a:srgbClr val="FFC000"/>
                </a:solidFill>
              </a:rPr>
              <a:t>.”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9706"/>
            <a:ext cx="8327418" cy="719138"/>
          </a:xfrm>
        </p:spPr>
        <p:txBody>
          <a:bodyPr anchor="t"/>
          <a:lstStyle/>
          <a:p>
            <a:pPr algn="l"/>
            <a:r>
              <a:rPr lang="pl-PL" sz="3200" cap="small" dirty="0" smtClean="0">
                <a:solidFill>
                  <a:schemeClr val="tx1"/>
                </a:solidFill>
              </a:rPr>
              <a:t>Modele Układu Słonecznego</a:t>
            </a:r>
            <a:endParaRPr lang="en-US" sz="2400" cap="smal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747040"/>
            <a:ext cx="8818874" cy="5957101"/>
          </a:xfrm>
        </p:spPr>
        <p:txBody>
          <a:bodyPr/>
          <a:lstStyle/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Model Titiusa-Bodego</a:t>
            </a:r>
          </a:p>
          <a:p>
            <a:pPr marL="685800" lvl="2" indent="-342900">
              <a:buFont typeface="Wingdings" pitchFamily="2" charset="2"/>
              <a:buChar char="v"/>
            </a:pPr>
            <a:endParaRPr lang="pl-PL" sz="20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2" indent="-342900">
              <a:buFont typeface="Wingdings" pitchFamily="2" charset="2"/>
              <a:buChar char="v"/>
            </a:pPr>
            <a:endParaRPr lang="pl-PL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2" indent="-342900">
              <a:buFont typeface="Wingdings" pitchFamily="2" charset="2"/>
              <a:buChar char="v"/>
            </a:pPr>
            <a:endParaRPr lang="pl-PL" sz="20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2" indent="-342900">
              <a:buFont typeface="Wingdings" pitchFamily="2" charset="2"/>
              <a:buChar char="v"/>
            </a:pPr>
            <a:r>
              <a:rPr lang="pl-PL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Odkrycie 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Urana i Neptuna (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 </a:t>
            </a:r>
            <a:r>
              <a:rPr lang="pl-PL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= 7 i n = 8</a:t>
            </a:r>
            <a:r>
              <a:rPr lang="pl-PL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)!</a:t>
            </a:r>
            <a:endParaRPr lang="pl-PL" sz="2200" b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Odkrycie planetoidy Ceres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Piazzi (1801), </a:t>
            </a:r>
            <a:r>
              <a:rPr lang="pl-PL" sz="2000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 </a:t>
            </a:r>
            <a:r>
              <a:rPr lang="pl-P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= </a:t>
            </a:r>
            <a:r>
              <a:rPr lang="pl-PL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</a:t>
            </a:r>
            <a:r>
              <a:rPr lang="pl-PL" sz="2000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)!</a:t>
            </a:r>
          </a:p>
          <a:p>
            <a:pPr marL="685800" lvl="1">
              <a:buFont typeface="Wingdings" pitchFamily="2" charset="2"/>
              <a:buChar char="v"/>
            </a:pPr>
            <a:endParaRPr lang="pl-PL" sz="20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endParaRPr lang="pl-PL" sz="2000" b="1" cap="sm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endParaRPr lang="pl-PL" sz="2000" b="1" cap="sm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000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Gauss – odnalezienie zguby</a:t>
            </a:r>
            <a:endParaRPr lang="pl-PL" sz="22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r>
              <a:rPr lang="pl-PL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Metoda najmniejszej sumy kwadratów</a:t>
            </a:r>
            <a:endParaRPr lang="pl-PL" sz="24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Gauss (1801)</a:t>
            </a:r>
          </a:p>
          <a:p>
            <a:pPr marL="685800" lvl="1">
              <a:buFont typeface="Wingdings" pitchFamily="2" charset="2"/>
              <a:buChar char="v"/>
            </a:pPr>
            <a:r>
              <a:rPr lang="pl-PL" sz="2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Legendre (1805)</a:t>
            </a:r>
          </a:p>
          <a:p>
            <a:pPr marL="285750">
              <a:buFont typeface="Wingdings" pitchFamily="2" charset="2"/>
              <a:buChar char="v"/>
            </a:pPr>
            <a:endParaRPr lang="pl-PL" sz="24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>
              <a:buFont typeface="Wingdings" pitchFamily="2" charset="2"/>
              <a:buChar char="v"/>
            </a:pPr>
            <a:endParaRPr lang="pl-PL" sz="24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2866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crunch.com/wallpapers/1/solar-system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" y="0"/>
            <a:ext cx="9749680" cy="68522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górę i w dół 4"/>
          <p:cNvSpPr/>
          <p:nvPr/>
        </p:nvSpPr>
        <p:spPr>
          <a:xfrm>
            <a:off x="8537888" y="931707"/>
            <a:ext cx="549200" cy="5665645"/>
          </a:xfrm>
          <a:prstGeom prst="upDownArrow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50000">
                <a:srgbClr val="C00000"/>
              </a:gs>
              <a:gs pos="100000">
                <a:srgbClr val="FFC000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232" y="189706"/>
            <a:ext cx="7689690" cy="719138"/>
          </a:xfrm>
        </p:spPr>
        <p:txBody>
          <a:bodyPr anchor="t"/>
          <a:lstStyle/>
          <a:p>
            <a:pPr algn="r"/>
            <a:r>
              <a:rPr lang="pl-PL" sz="3600" cap="small" dirty="0" smtClean="0">
                <a:solidFill>
                  <a:schemeClr val="tx1"/>
                </a:solidFill>
              </a:rPr>
              <a:t>Model Hegla</a:t>
            </a:r>
            <a:endParaRPr lang="en-US" sz="3600" cap="small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34922" y="56237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-450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7237" y="65297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491679" cy="3759498"/>
          </a:xfrm>
          <a:prstGeom prst="rect">
            <a:avLst/>
          </a:prstGeom>
          <a:noFill/>
          <a:ln>
            <a:noFill/>
          </a:ln>
          <a:effectLst>
            <a:glow rad="901700">
              <a:srgbClr val="FFC000">
                <a:alpha val="40000"/>
              </a:srgb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8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PZ_szablon_2007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6049</TotalTime>
  <Words>666</Words>
  <Application>Microsoft Office PowerPoint</Application>
  <PresentationFormat>Pokaz na ekranie (4:3)</PresentationFormat>
  <Paragraphs>180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Trebuchet MS</vt:lpstr>
      <vt:lpstr>Wingdings</vt:lpstr>
      <vt:lpstr>KPZ_szablon_2007</vt:lpstr>
      <vt:lpstr>Historia identyfikacji systemów  (Od przełomu doryckiego…)</vt:lpstr>
      <vt:lpstr>Chronologia</vt:lpstr>
      <vt:lpstr>Przełom dorycki</vt:lpstr>
      <vt:lpstr>Modele Układu Słonecznego</vt:lpstr>
      <vt:lpstr>Model Ptolemeusza (deferenty i epicykle)</vt:lpstr>
      <vt:lpstr>Model Brahego (deferenty i epicykle)</vt:lpstr>
      <vt:lpstr>Modele Układu Słonecznego (Analiza Matematyczna)</vt:lpstr>
      <vt:lpstr>Modele Układu Słonecznego</vt:lpstr>
      <vt:lpstr>Model Hegla</vt:lpstr>
      <vt:lpstr>Rozwój matematyki i fizyki</vt:lpstr>
      <vt:lpstr>Cybernetyka (gr. kybernētes 'sternik; zarządca')</vt:lpstr>
      <vt:lpstr>Lekcje pokory…</vt:lpstr>
      <vt:lpstr>Identyfikacja systemów</vt:lpstr>
      <vt:lpstr>Identyfikacja systemów</vt:lpstr>
      <vt:lpstr>C.D.N.…</vt:lpstr>
    </vt:vector>
  </TitlesOfParts>
  <Company>Wrocław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identyfikacji systemów</dc:title>
  <dc:creator>Przemysław Śliwiński</dc:creator>
  <cp:keywords>Wykład;Habilitacja</cp:keywords>
  <cp:lastModifiedBy>Przemysław Śliwiński</cp:lastModifiedBy>
  <cp:revision>207</cp:revision>
  <cp:lastPrinted>2013-06-18T05:15:59Z</cp:lastPrinted>
  <dcterms:created xsi:type="dcterms:W3CDTF">2013-06-03T08:33:10Z</dcterms:created>
  <dcterms:modified xsi:type="dcterms:W3CDTF">2016-02-21T09:14:50Z</dcterms:modified>
</cp:coreProperties>
</file>